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0" r:id="rId3"/>
    <p:sldId id="257" r:id="rId4"/>
    <p:sldId id="258" r:id="rId5"/>
    <p:sldId id="267" r:id="rId6"/>
    <p:sldId id="259" r:id="rId7"/>
    <p:sldId id="264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  <p:sldId id="281" r:id="rId23"/>
    <p:sldId id="279" r:id="rId24"/>
    <p:sldId id="280" r:id="rId25"/>
    <p:sldId id="282" r:id="rId26"/>
    <p:sldId id="284" r:id="rId27"/>
    <p:sldId id="285" r:id="rId28"/>
    <p:sldId id="283" r:id="rId29"/>
    <p:sldId id="286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2" y="-22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3483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672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229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710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49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61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800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49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59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72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35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F512E-93BF-4189-9192-49577C615065}" type="datetimeFigureOut">
              <a:rPr lang="it-IT" smtClean="0"/>
              <a:t>15/06/2011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E680-6DA3-4677-82F4-0D49A13E8D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49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sistema marittimo-portuale del Friuli Venezia Giulia. Caratteristiche strutturali e interdipendenze </a:t>
            </a:r>
            <a:r>
              <a:rPr lang="it-IT" dirty="0" smtClean="0"/>
              <a:t>settoriali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 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Romeo Danielis</a:t>
            </a:r>
          </a:p>
          <a:p>
            <a:r>
              <a:rPr lang="it-IT" dirty="0" smtClean="0"/>
              <a:t>Università degli Studi di Trieste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7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L’occupazione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solo gli addetti alle attività portuali in senso stretto: 5.353 unità</a:t>
            </a:r>
            <a:r>
              <a:rPr lang="it-IT" dirty="0"/>
              <a:t>. </a:t>
            </a:r>
            <a:endParaRPr lang="it-IT" dirty="0" smtClean="0"/>
          </a:p>
          <a:p>
            <a:pPr lvl="0"/>
            <a:r>
              <a:rPr lang="it-IT" dirty="0" smtClean="0"/>
              <a:t>anche </a:t>
            </a:r>
            <a:r>
              <a:rPr lang="it-IT" dirty="0"/>
              <a:t>gli addetti delle aziende che pur svolgendo attività tipicamente portuali non lavorano all’interno degli ambiti </a:t>
            </a:r>
            <a:r>
              <a:rPr lang="it-IT" dirty="0" smtClean="0"/>
              <a:t>portuali: 8.243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398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</a:t>
            </a:r>
            <a:r>
              <a:rPr lang="it-IT" dirty="0" smtClean="0"/>
              <a:t>fatturato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>
            <a:normAutofit fontScale="92500"/>
          </a:bodyPr>
          <a:lstStyle/>
          <a:p>
            <a:r>
              <a:rPr lang="it-IT" dirty="0"/>
              <a:t>il fatturato derivante da attività portuali generato nel SPR: 1.551.947.071 €</a:t>
            </a:r>
          </a:p>
          <a:p>
            <a:r>
              <a:rPr lang="it-IT" dirty="0"/>
              <a:t>il fatturato derivante da attività non portuali generato nel SPR: 427.853.320 €</a:t>
            </a:r>
          </a:p>
          <a:p>
            <a:r>
              <a:rPr lang="it-IT" dirty="0"/>
              <a:t>il fatturato derivante da attività portuali generato nel FVG, ma non nel SPR: 387.393.914 €</a:t>
            </a:r>
          </a:p>
          <a:p>
            <a:r>
              <a:rPr lang="it-IT" dirty="0"/>
              <a:t>il fatturato derivante da attività non portuali generato nel FVG, ma non nel SPR: 2.752.034.598 €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23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valore aggiunto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it-IT" dirty="0" smtClean="0"/>
              <a:t>il </a:t>
            </a:r>
            <a:r>
              <a:rPr lang="it-IT" dirty="0"/>
              <a:t>valore aggiunto derivante da attività portuali generato nel SPR: 237.826.016 €</a:t>
            </a:r>
          </a:p>
          <a:p>
            <a:pPr lvl="0"/>
            <a:r>
              <a:rPr lang="it-IT" dirty="0"/>
              <a:t>il valore aggiunto derivante da attività non portuali generato nel SPR: 92.346.169 €</a:t>
            </a:r>
          </a:p>
          <a:p>
            <a:pPr lvl="0"/>
            <a:r>
              <a:rPr lang="it-IT" dirty="0"/>
              <a:t>il valore aggiunto derivante da attività portuali generato nel FVG, ma non nel SPR: 182.637.742 €</a:t>
            </a:r>
          </a:p>
          <a:p>
            <a:pPr lvl="0"/>
            <a:r>
              <a:rPr lang="it-IT" dirty="0"/>
              <a:t>il valore aggiunto derivante da attività non portuali generato nel FVG, ma non nel SPR: 795.830.398 €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200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aziende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Molte </a:t>
            </a:r>
            <a:r>
              <a:rPr lang="it-IT" dirty="0"/>
              <a:t>delle aziende che operano nel SPR sono inserito in un gruppo di più ampie dimensioni.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/>
              <a:t>37% delle aziende svolge la propria attività in più di una sede.</a:t>
            </a:r>
          </a:p>
          <a:p>
            <a:pPr lvl="0"/>
            <a:r>
              <a:rPr lang="it-IT" dirty="0"/>
              <a:t>Il 90% delle aziende ha sede legale in regione, ma non mancano le aziende con sede legale all’estero.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59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692696"/>
          </a:xfrm>
        </p:spPr>
        <p:txBody>
          <a:bodyPr>
            <a:normAutofit/>
          </a:bodyPr>
          <a:lstStyle/>
          <a:p>
            <a:r>
              <a:rPr lang="it-IT" sz="2800" dirty="0"/>
              <a:t>Tipologia e localizzazione dei </a:t>
            </a:r>
            <a:r>
              <a:rPr lang="it-IT" sz="2800" u="sng" dirty="0"/>
              <a:t>fornitori e </a:t>
            </a:r>
            <a:r>
              <a:rPr lang="it-IT" sz="2800" u="sng" dirty="0" smtClean="0"/>
              <a:t>clienti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48513"/>
              </p:ext>
            </p:extLst>
          </p:nvPr>
        </p:nvGraphicFramePr>
        <p:xfrm>
          <a:off x="539552" y="404664"/>
          <a:ext cx="7920879" cy="62781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486"/>
                <a:gridCol w="672632"/>
                <a:gridCol w="1002208"/>
                <a:gridCol w="864987"/>
                <a:gridCol w="923796"/>
                <a:gridCol w="864987"/>
                <a:gridCol w="864987"/>
                <a:gridCol w="923796"/>
              </a:tblGrid>
              <a:tr h="3304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Settore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 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fornitori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clienti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30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N°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FVG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RdI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RdM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FVG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RdI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RdM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Agenti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8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22%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Spedizionieri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44%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Comp.Maritt.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Terminalisti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Enti.Pubbl.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0%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Tr.Str.Logist.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Tr.Ferroviario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82%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Serv.Tec.Naut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Serv.Int.Gen.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Serv.Nave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Lav.Portuale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Serv.Merci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Manifatt.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Costruzioni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nd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Nd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nd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Commercio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26%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13%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56%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32%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Servizi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26%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nd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Nd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nd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4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Totale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60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1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finanziaria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MOL (margine operativo lordo)/</a:t>
            </a:r>
            <a:r>
              <a:rPr lang="it-IT" dirty="0" smtClean="0"/>
              <a:t>Ricavi</a:t>
            </a:r>
          </a:p>
          <a:p>
            <a:pPr lvl="0"/>
            <a:r>
              <a:rPr lang="it-IT" dirty="0" smtClean="0"/>
              <a:t>ROS </a:t>
            </a:r>
            <a:r>
              <a:rPr lang="it-IT" dirty="0"/>
              <a:t>(</a:t>
            </a:r>
            <a:r>
              <a:rPr lang="it-IT" i="1" dirty="0" err="1"/>
              <a:t>return</a:t>
            </a:r>
            <a:r>
              <a:rPr lang="it-IT" i="1" dirty="0"/>
              <a:t> on </a:t>
            </a:r>
            <a:r>
              <a:rPr lang="it-IT" i="1" dirty="0" smtClean="0"/>
              <a:t>sales</a:t>
            </a:r>
            <a:r>
              <a:rPr lang="it-IT" dirty="0" smtClean="0"/>
              <a:t>)</a:t>
            </a:r>
          </a:p>
          <a:p>
            <a:pPr lvl="0"/>
            <a:r>
              <a:rPr lang="it-IT" dirty="0" smtClean="0"/>
              <a:t>ROA </a:t>
            </a:r>
            <a:r>
              <a:rPr lang="it-IT" dirty="0"/>
              <a:t>(</a:t>
            </a:r>
            <a:r>
              <a:rPr lang="it-IT" i="1" dirty="0" err="1"/>
              <a:t>return</a:t>
            </a:r>
            <a:r>
              <a:rPr lang="it-IT" i="1" dirty="0"/>
              <a:t> on </a:t>
            </a:r>
            <a:r>
              <a:rPr lang="it-IT" i="1" dirty="0" err="1" smtClean="0"/>
              <a:t>asset</a:t>
            </a:r>
            <a:r>
              <a:rPr lang="it-IT" dirty="0" smtClean="0"/>
              <a:t>)</a:t>
            </a:r>
          </a:p>
          <a:p>
            <a:pPr lvl="0"/>
            <a:r>
              <a:rPr lang="it-IT" dirty="0" smtClean="0"/>
              <a:t>ROE </a:t>
            </a:r>
            <a:r>
              <a:rPr lang="it-IT" dirty="0"/>
              <a:t>(</a:t>
            </a:r>
            <a:r>
              <a:rPr lang="it-IT" i="1" dirty="0" err="1"/>
              <a:t>return</a:t>
            </a:r>
            <a:r>
              <a:rPr lang="it-IT" i="1" dirty="0"/>
              <a:t> on </a:t>
            </a:r>
            <a:r>
              <a:rPr lang="it-IT" i="1" dirty="0" err="1"/>
              <a:t>equity</a:t>
            </a:r>
            <a:r>
              <a:rPr lang="it-IT" dirty="0" smtClean="0"/>
              <a:t>)</a:t>
            </a:r>
          </a:p>
          <a:p>
            <a:pPr lvl="0"/>
            <a:r>
              <a:rPr lang="it-IT" dirty="0" smtClean="0"/>
              <a:t>ROI </a:t>
            </a:r>
            <a:r>
              <a:rPr lang="it-IT" dirty="0" err="1"/>
              <a:t>Cerved</a:t>
            </a:r>
            <a:r>
              <a:rPr lang="it-IT" dirty="0"/>
              <a:t> (</a:t>
            </a:r>
            <a:r>
              <a:rPr lang="it-IT" i="1" dirty="0" err="1"/>
              <a:t>return</a:t>
            </a:r>
            <a:r>
              <a:rPr lang="it-IT" i="1" dirty="0"/>
              <a:t> on </a:t>
            </a:r>
            <a:r>
              <a:rPr lang="it-IT" i="1" dirty="0" err="1" smtClean="0"/>
              <a:t>investment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60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tavola intersettoriale biregionale Friuli Venezia Giulia-Resto d’Italia 2007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46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643" y="188640"/>
            <a:ext cx="9295897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8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7560840" cy="6957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0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Analisi strutturali</a:t>
            </a:r>
          </a:p>
          <a:p>
            <a:r>
              <a:rPr lang="it-IT" dirty="0" smtClean="0"/>
              <a:t>Analisi dei moltiplicatori</a:t>
            </a:r>
          </a:p>
          <a:p>
            <a:pPr lvl="1"/>
            <a:r>
              <a:rPr lang="it-IT" dirty="0"/>
              <a:t>d</a:t>
            </a:r>
            <a:r>
              <a:rPr lang="it-IT" dirty="0" smtClean="0"/>
              <a:t>ella produzione</a:t>
            </a:r>
          </a:p>
          <a:p>
            <a:pPr lvl="1"/>
            <a:r>
              <a:rPr lang="it-IT" dirty="0"/>
              <a:t>d</a:t>
            </a:r>
            <a:r>
              <a:rPr lang="it-IT" dirty="0" smtClean="0"/>
              <a:t>ell’occupazione</a:t>
            </a:r>
          </a:p>
          <a:p>
            <a:pPr lvl="1"/>
            <a:r>
              <a:rPr lang="it-IT" dirty="0"/>
              <a:t>d</a:t>
            </a:r>
            <a:r>
              <a:rPr lang="it-IT" dirty="0" smtClean="0"/>
              <a:t>el reddito</a:t>
            </a:r>
          </a:p>
          <a:p>
            <a:r>
              <a:rPr lang="it-IT" dirty="0" smtClean="0"/>
              <a:t>Simulazioni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612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Il sistema marittimo-portuale del Friuli Venezia Giulia</a:t>
            </a:r>
            <a:endParaRPr lang="it-IT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980728"/>
            <a:ext cx="5544616" cy="5296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923928" y="5358003"/>
            <a:ext cx="1460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Porto Nogaro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 flipV="1">
            <a:off x="4406213" y="5177982"/>
            <a:ext cx="154296" cy="18002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76056" y="5083326"/>
            <a:ext cx="132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Monfalcone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 flipV="1">
            <a:off x="5384649" y="4997961"/>
            <a:ext cx="154296" cy="180021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3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 livello aggregato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t-IT" dirty="0" smtClean="0"/>
              <a:t>Il </a:t>
            </a:r>
            <a:r>
              <a:rPr lang="it-IT" dirty="0"/>
              <a:t>SPR pesa per il 3% sulla produzione complessiva regionale, per l’1,3% sulla valore aggiunto complessivo regionale e genera il 3,9% delle imposte nette.</a:t>
            </a:r>
          </a:p>
          <a:p>
            <a:pPr lvl="0"/>
            <a:r>
              <a:rPr lang="it-IT" dirty="0"/>
              <a:t>Considerevole appare il peso degli scambi internazionali di beni intermedi del SPR, pari al 9,2% per le esportazioni ed al 8,5% delle importazioni. </a:t>
            </a:r>
            <a:endParaRPr lang="it-IT" dirty="0" smtClean="0"/>
          </a:p>
          <a:p>
            <a:pPr lvl="0"/>
            <a:r>
              <a:rPr lang="it-IT" dirty="0"/>
              <a:t>L’importanza economica </a:t>
            </a:r>
            <a:r>
              <a:rPr lang="it-IT" dirty="0" smtClean="0"/>
              <a:t>del SPR in </a:t>
            </a:r>
            <a:r>
              <a:rPr lang="it-IT" dirty="0"/>
              <a:t>termini di fatturato varia tra 3.055 e 1.032 miliardi di euro.</a:t>
            </a:r>
          </a:p>
          <a:p>
            <a:pPr lvl="0"/>
            <a:r>
              <a:rPr lang="it-IT" dirty="0"/>
              <a:t>La </a:t>
            </a:r>
            <a:r>
              <a:rPr lang="it-IT" dirty="0" smtClean="0"/>
              <a:t>funzione </a:t>
            </a:r>
            <a:r>
              <a:rPr lang="it-IT" dirty="0"/>
              <a:t>del SPR </a:t>
            </a:r>
            <a:r>
              <a:rPr lang="it-IT" dirty="0" smtClean="0"/>
              <a:t>come </a:t>
            </a:r>
            <a:r>
              <a:rPr lang="it-IT" dirty="0"/>
              <a:t>fornitore di beni e servizi al sistema economico prevale su quella di richiedente di beni e servizi al sistema economico.</a:t>
            </a:r>
          </a:p>
          <a:p>
            <a:pPr lvl="0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920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dei moltiplicatori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Moltiplicatore della produzione pari a 3,15 a livello nazionale e a 1,34 a livello regionale</a:t>
            </a:r>
          </a:p>
          <a:p>
            <a:r>
              <a:rPr lang="it-IT" dirty="0"/>
              <a:t>Moltiplicatore dell’occupazione a livello regionale pari a 7,13 addetti per milione di euro di incremento della domanda finale</a:t>
            </a:r>
          </a:p>
          <a:p>
            <a:r>
              <a:rPr lang="it-IT" dirty="0"/>
              <a:t>Moltiplicatore del reddito di Tipo 2 pari </a:t>
            </a:r>
            <a:r>
              <a:rPr lang="it-IT" dirty="0" smtClean="0"/>
              <a:t>2,88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442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dirty="0"/>
              <a:t>Confronti storici, nazionali, </a:t>
            </a:r>
            <a:r>
              <a:rPr lang="it-IT" dirty="0" smtClean="0"/>
              <a:t>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Trieste 1900</a:t>
            </a:r>
          </a:p>
          <a:p>
            <a:r>
              <a:rPr lang="it-IT" dirty="0" smtClean="0"/>
              <a:t>Venezia</a:t>
            </a:r>
          </a:p>
          <a:p>
            <a:r>
              <a:rPr lang="de-DE" dirty="0" err="1" smtClean="0"/>
              <a:t>Porti</a:t>
            </a:r>
            <a:r>
              <a:rPr lang="de-DE" dirty="0" smtClean="0"/>
              <a:t> </a:t>
            </a:r>
            <a:r>
              <a:rPr lang="de-DE" dirty="0" err="1" smtClean="0"/>
              <a:t>belgi</a:t>
            </a:r>
            <a:r>
              <a:rPr lang="de-DE" dirty="0" smtClean="0"/>
              <a:t>: </a:t>
            </a:r>
            <a:r>
              <a:rPr lang="de-DE" dirty="0" err="1" smtClean="0"/>
              <a:t>Anversa</a:t>
            </a:r>
            <a:r>
              <a:rPr lang="de-DE" dirty="0"/>
              <a:t>, </a:t>
            </a:r>
            <a:r>
              <a:rPr lang="de-DE" dirty="0" err="1"/>
              <a:t>Ghent</a:t>
            </a:r>
            <a:r>
              <a:rPr lang="de-DE" dirty="0"/>
              <a:t>, </a:t>
            </a:r>
            <a:r>
              <a:rPr lang="de-DE" dirty="0" err="1"/>
              <a:t>Oostend</a:t>
            </a:r>
            <a:r>
              <a:rPr lang="de-DE" dirty="0"/>
              <a:t>, </a:t>
            </a:r>
            <a:r>
              <a:rPr lang="de-DE" dirty="0" err="1"/>
              <a:t>Zeebrugge</a:t>
            </a:r>
            <a:r>
              <a:rPr lang="de-DE" dirty="0"/>
              <a:t>, Bruxelles, </a:t>
            </a:r>
            <a:r>
              <a:rPr lang="de-DE" dirty="0" err="1"/>
              <a:t>Liegi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47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 generali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il SPR come sistema aperto</a:t>
            </a:r>
          </a:p>
          <a:p>
            <a:pPr lvl="0"/>
            <a:r>
              <a:rPr lang="it-IT" dirty="0"/>
              <a:t>il SPR come bene pubblico</a:t>
            </a:r>
          </a:p>
          <a:p>
            <a:pPr lvl="0"/>
            <a:r>
              <a:rPr lang="it-IT" dirty="0"/>
              <a:t>il SPR come sistema territoriale</a:t>
            </a:r>
          </a:p>
          <a:p>
            <a:pPr lvl="0"/>
            <a:r>
              <a:rPr lang="it-IT" dirty="0"/>
              <a:t>il SPR come cluster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89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Finanziamenti, durata e  gruppo di ricerca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Fondo Trieste: 60.000€. </a:t>
            </a:r>
          </a:p>
          <a:p>
            <a:r>
              <a:rPr lang="it-IT" dirty="0" smtClean="0"/>
              <a:t>Durata: giugno 2009-ottobre </a:t>
            </a:r>
            <a:r>
              <a:rPr lang="it-IT" dirty="0"/>
              <a:t>del 2011.</a:t>
            </a:r>
          </a:p>
          <a:p>
            <a:r>
              <a:rPr lang="it-IT" dirty="0" smtClean="0"/>
              <a:t>Romeo </a:t>
            </a:r>
            <a:r>
              <a:rPr lang="it-IT" dirty="0"/>
              <a:t>Danielis (responsabile scientifico), Daniele </a:t>
            </a:r>
            <a:r>
              <a:rPr lang="it-IT" dirty="0" err="1"/>
              <a:t>Andreozzi</a:t>
            </a:r>
            <a:r>
              <a:rPr lang="it-IT" dirty="0"/>
              <a:t>, Giacomo </a:t>
            </a:r>
            <a:r>
              <a:rPr lang="it-IT" dirty="0" err="1"/>
              <a:t>Borruso</a:t>
            </a:r>
            <a:r>
              <a:rPr lang="it-IT" dirty="0"/>
              <a:t>, Massimo Gardina, Tullio Gregori, Alessandro </a:t>
            </a:r>
            <a:r>
              <a:rPr lang="it-IT" dirty="0" err="1"/>
              <a:t>Kostoris</a:t>
            </a:r>
            <a:r>
              <a:rPr lang="it-IT" dirty="0"/>
              <a:t>, Jerome </a:t>
            </a:r>
            <a:r>
              <a:rPr lang="it-IT" dirty="0" err="1"/>
              <a:t>Massiani</a:t>
            </a:r>
            <a:r>
              <a:rPr lang="it-IT" dirty="0"/>
              <a:t>, Adriana Monte, Loredana </a:t>
            </a:r>
            <a:r>
              <a:rPr lang="it-IT" dirty="0" err="1"/>
              <a:t>Panariti</a:t>
            </a:r>
            <a:r>
              <a:rPr lang="it-IT" dirty="0"/>
              <a:t>, Paolo Rosato, Lucia </a:t>
            </a:r>
            <a:r>
              <a:rPr lang="it-IT" dirty="0" err="1"/>
              <a:t>Rotaris</a:t>
            </a:r>
            <a:r>
              <a:rPr lang="it-IT" dirty="0"/>
              <a:t>, Vittorio </a:t>
            </a:r>
            <a:r>
              <a:rPr lang="it-IT" dirty="0" err="1"/>
              <a:t>Torbianelli</a:t>
            </a:r>
            <a:r>
              <a:rPr lang="it-IT" dirty="0"/>
              <a:t>.</a:t>
            </a:r>
          </a:p>
          <a:p>
            <a:r>
              <a:rPr lang="it-IT" dirty="0" smtClean="0"/>
              <a:t>Rilevazione </a:t>
            </a:r>
            <a:r>
              <a:rPr lang="it-IT" dirty="0"/>
              <a:t>dati: Luca </a:t>
            </a:r>
            <a:r>
              <a:rPr lang="it-IT" dirty="0" err="1"/>
              <a:t>Buzzulini</a:t>
            </a:r>
            <a:r>
              <a:rPr lang="it-IT" dirty="0"/>
              <a:t>, Fabio </a:t>
            </a:r>
            <a:r>
              <a:rPr lang="it-IT" dirty="0" err="1"/>
              <a:t>Franceschinel</a:t>
            </a:r>
            <a:r>
              <a:rPr lang="it-IT" dirty="0"/>
              <a:t>, Palo </a:t>
            </a:r>
            <a:r>
              <a:rPr lang="it-IT" dirty="0" err="1"/>
              <a:t>Frisenna</a:t>
            </a:r>
            <a:r>
              <a:rPr lang="it-IT" dirty="0"/>
              <a:t> e Alessia Piccolo.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78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/>
          <a:lstStyle/>
          <a:p>
            <a:r>
              <a:rPr lang="it-IT" dirty="0" smtClean="0"/>
              <a:t>Grazie dell’attenzione!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92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SPR come sistema territoriale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“</a:t>
            </a:r>
            <a:r>
              <a:rPr lang="it-IT" i="1" dirty="0" err="1"/>
              <a:t>port</a:t>
            </a:r>
            <a:r>
              <a:rPr lang="it-IT" i="1" dirty="0"/>
              <a:t> </a:t>
            </a:r>
            <a:r>
              <a:rPr lang="it-IT" i="1" dirty="0" err="1" smtClean="0"/>
              <a:t>regionalization</a:t>
            </a:r>
            <a:r>
              <a:rPr lang="it-IT" dirty="0" smtClean="0"/>
              <a:t>”: la </a:t>
            </a:r>
            <a:r>
              <a:rPr lang="it-IT" dirty="0"/>
              <a:t>tendenza spontanea del sistemi portuali a interconnettersi con le aree retrostanti, vista l’importanza dell’accessibilità all’hinterland e le complesse catene dell’offerta sviluppate dalle diverse attività. </a:t>
            </a:r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/>
              <a:t>generazione di valore aggiunto da parte delle attività considerate tipicamente portuali </a:t>
            </a:r>
            <a:r>
              <a:rPr lang="it-IT" dirty="0" smtClean="0"/>
              <a:t>del SPR del FVG rappresenta </a:t>
            </a:r>
            <a:r>
              <a:rPr lang="it-IT" dirty="0"/>
              <a:t>solo una parte, circa il 60%, della generazione complessiva. </a:t>
            </a:r>
          </a:p>
          <a:p>
            <a:pPr marL="0" indent="0">
              <a:buNone/>
            </a:pPr>
            <a:r>
              <a:rPr lang="it-IT" dirty="0"/>
              <a:t>Esiste </a:t>
            </a:r>
            <a:r>
              <a:rPr lang="it-IT" dirty="0" smtClean="0"/>
              <a:t>una </a:t>
            </a:r>
            <a:r>
              <a:rPr lang="it-IT" dirty="0"/>
              <a:t>complessa rete di attività trasportistiche lato terra e di attività industriali localizzate nelle aree interne, limitrofe o meno, che con i porti interagiscono in modo stretta, sia dal punto di vista industriale che commerciale. Tali interazioni fuoriescono dagli ambiti portuali, soggetti alla programmazione specifica delle Autorità portuali e o delle Società di gestione portuali, creando quindi un sistema economico-territoriale a sé stante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42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SPR come bene pubblico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Il </a:t>
            </a:r>
            <a:r>
              <a:rPr lang="it-IT" dirty="0"/>
              <a:t>SPR insiste su una area pubblica a forte infrastrutturazione, solitamente finanziata con fondi pubblici, e gestita da autorità ed enti di gestione pubblica. </a:t>
            </a:r>
            <a:endParaRPr lang="it-IT" dirty="0" smtClean="0"/>
          </a:p>
          <a:p>
            <a:r>
              <a:rPr lang="it-IT" dirty="0" smtClean="0"/>
              <a:t>L’insieme </a:t>
            </a:r>
            <a:r>
              <a:rPr lang="it-IT" dirty="0"/>
              <a:t>dei servizi pubblici di gestione, sorveglianza e controllo sulle attività marittime e sulla movimentazione delle merci genera il 22,1% del valore aggiunto della attività portuali che si svolgono nel SPR.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Da </a:t>
            </a:r>
            <a:r>
              <a:rPr lang="it-IT" dirty="0"/>
              <a:t>ciò emerge l’importante natura di bene pubblico del SPR. Tale natura alla quale poi si collega quella di monopolio naturale locale, ha implicazioni importanti per la gestione e lo sviluppo del SPR. Da una parte il ruolo delle autorità pubbliche, sia come finanziatori, regolatori, gestori ma anche come produttori di servizi è essenziale, dall’altro è necessario che il credito ed il capitale privato partecipi in misura crescente alle attività produttive e di rischio. </a:t>
            </a:r>
          </a:p>
        </p:txBody>
      </p:sp>
    </p:spTree>
    <p:extLst>
      <p:ext uri="{BB962C8B-B14F-4D97-AF65-F5344CB8AC3E}">
        <p14:creationId xmlns:p14="http://schemas.microsoft.com/office/powerpoint/2010/main" val="21893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SPR come sistema </a:t>
            </a:r>
            <a:r>
              <a:rPr lang="it-IT" dirty="0" smtClean="0"/>
              <a:t>aperto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it-IT" dirty="0" smtClean="0"/>
              <a:t>operano numerose </a:t>
            </a:r>
            <a:r>
              <a:rPr lang="it-IT" dirty="0"/>
              <a:t>aziende che hanno dimensioni e scopi nazionali od </a:t>
            </a:r>
            <a:r>
              <a:rPr lang="it-IT" dirty="0" smtClean="0"/>
              <a:t>internazionali;</a:t>
            </a:r>
          </a:p>
          <a:p>
            <a:pPr lvl="0"/>
            <a:r>
              <a:rPr lang="it-IT" dirty="0" smtClean="0"/>
              <a:t>la </a:t>
            </a:r>
            <a:r>
              <a:rPr lang="it-IT" dirty="0"/>
              <a:t>quota del fatturato e del valore aggiunto </a:t>
            </a:r>
            <a:r>
              <a:rPr lang="it-IT" dirty="0" smtClean="0"/>
              <a:t>delle aziende che </a:t>
            </a:r>
            <a:r>
              <a:rPr lang="it-IT" dirty="0"/>
              <a:t>operano nel SPR è solo in parte realizzato in esso; tale quota è pari al 9,1% per il fatturato ed al 3,9% per il valore aggiunto.</a:t>
            </a:r>
          </a:p>
          <a:p>
            <a:pPr lvl="0"/>
            <a:r>
              <a:rPr lang="it-IT" dirty="0" smtClean="0"/>
              <a:t>livello </a:t>
            </a:r>
            <a:r>
              <a:rPr lang="it-IT" dirty="0"/>
              <a:t>di esportazioni ed importazioni di beni e servizi con le altre regioni italiane e con </a:t>
            </a:r>
            <a:r>
              <a:rPr lang="it-IT" dirty="0" smtClean="0"/>
              <a:t>l’estero è elevato </a:t>
            </a:r>
          </a:p>
          <a:p>
            <a:pPr marL="0" lvl="0" indent="0">
              <a:buNone/>
            </a:pPr>
            <a:r>
              <a:rPr lang="it-IT" dirty="0" smtClean="0"/>
              <a:t>il </a:t>
            </a:r>
            <a:r>
              <a:rPr lang="it-IT" dirty="0"/>
              <a:t>SPR è al servizio di un’area ben più vasta di quella regionale, </a:t>
            </a:r>
            <a:r>
              <a:rPr lang="it-IT" dirty="0" smtClean="0"/>
              <a:t>ciò </a:t>
            </a:r>
            <a:r>
              <a:rPr lang="it-IT" dirty="0"/>
              <a:t>lo espone alle pressioni competitive, sia a livello di produzione che di vendita dei servizi, da parte di altri sistemi portuali.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3180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SPR come cluster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4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“</a:t>
            </a:r>
            <a:r>
              <a:rPr lang="it-IT" dirty="0"/>
              <a:t>sistema</a:t>
            </a:r>
            <a:r>
              <a:rPr lang="it-IT" dirty="0" smtClean="0"/>
              <a:t>”: l’insieme </a:t>
            </a:r>
            <a:r>
              <a:rPr lang="it-IT" dirty="0"/>
              <a:t>delle attività che si svolgono dentro ed ai margini dei porti regionali.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“cluster”: più ambizioso, l’esistenza </a:t>
            </a:r>
            <a:r>
              <a:rPr lang="it-IT" dirty="0"/>
              <a:t>di una identità collettiva, di valori comuni, di fiducia reciproca e di organi di coordinamento e di </a:t>
            </a:r>
            <a:r>
              <a:rPr lang="it-IT" dirty="0" smtClean="0"/>
              <a:t>guida (De </a:t>
            </a:r>
            <a:r>
              <a:rPr lang="it-IT" dirty="0" err="1" smtClean="0"/>
              <a:t>Langen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47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Quali </a:t>
            </a:r>
            <a:r>
              <a:rPr lang="it-IT" dirty="0"/>
              <a:t>sono le caratteristiche dal punto di vista economico-industriale del Sistema Portuale Regionale (d’ora in poi, SPR) del Friuli Venezia Giulia (d’ora in poi, FVG) 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Che </a:t>
            </a:r>
            <a:r>
              <a:rPr lang="it-IT" dirty="0"/>
              <a:t>ruolo gioca il Sistema Portuale Regionale del FVG nel sistema economico complessivo della </a:t>
            </a:r>
            <a:r>
              <a:rPr lang="it-IT" dirty="0" smtClean="0"/>
              <a:t>regione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92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</a:t>
            </a:r>
            <a:r>
              <a:rPr lang="it-IT" dirty="0" smtClean="0"/>
              <a:t>aratteristiche economico-industriali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dirty="0"/>
              <a:t>quante e quali aziende fanno parte del </a:t>
            </a:r>
            <a:r>
              <a:rPr lang="it-IT" dirty="0" smtClean="0"/>
              <a:t>SPR?</a:t>
            </a:r>
            <a:endParaRPr lang="it-IT" dirty="0"/>
          </a:p>
          <a:p>
            <a:pPr lvl="0"/>
            <a:r>
              <a:rPr lang="it-IT" dirty="0"/>
              <a:t>in quali tipologie di attività possono essere </a:t>
            </a:r>
            <a:r>
              <a:rPr lang="it-IT" dirty="0" smtClean="0"/>
              <a:t>suddivise?</a:t>
            </a:r>
            <a:endParaRPr lang="it-IT" dirty="0"/>
          </a:p>
          <a:p>
            <a:pPr lvl="0"/>
            <a:r>
              <a:rPr lang="it-IT" dirty="0"/>
              <a:t>quali caratteristiche hanno in termini di addetti, fatturato, valore </a:t>
            </a:r>
            <a:r>
              <a:rPr lang="it-IT" dirty="0" smtClean="0"/>
              <a:t>aggiunto?</a:t>
            </a:r>
            <a:endParaRPr lang="it-IT" dirty="0"/>
          </a:p>
          <a:p>
            <a:pPr lvl="0"/>
            <a:r>
              <a:rPr lang="it-IT" dirty="0"/>
              <a:t>dove sono localizzate e </a:t>
            </a:r>
            <a:r>
              <a:rPr lang="it-IT" dirty="0" smtClean="0"/>
              <a:t>hanno </a:t>
            </a:r>
            <a:r>
              <a:rPr lang="it-IT" dirty="0"/>
              <a:t>una o molteplici </a:t>
            </a:r>
            <a:r>
              <a:rPr lang="it-IT" dirty="0" smtClean="0"/>
              <a:t>localizzazioni?</a:t>
            </a:r>
            <a:endParaRPr lang="it-IT" dirty="0"/>
          </a:p>
          <a:p>
            <a:pPr lvl="0"/>
            <a:r>
              <a:rPr lang="it-IT" dirty="0"/>
              <a:t>quali e quante attività </a:t>
            </a:r>
            <a:r>
              <a:rPr lang="it-IT" dirty="0" smtClean="0"/>
              <a:t>svolgono?</a:t>
            </a:r>
            <a:endParaRPr lang="it-IT" dirty="0"/>
          </a:p>
          <a:p>
            <a:pPr lvl="0"/>
            <a:r>
              <a:rPr lang="it-IT" dirty="0"/>
              <a:t>quale livello di redditività le </a:t>
            </a:r>
            <a:r>
              <a:rPr lang="it-IT" dirty="0" smtClean="0"/>
              <a:t>caratterizza?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12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it-IT" dirty="0" smtClean="0"/>
              <a:t>Anno di osservazione: 2007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03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consistenza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480 </a:t>
            </a:r>
            <a:r>
              <a:rPr lang="it-IT" dirty="0"/>
              <a:t>aziende</a:t>
            </a:r>
            <a:r>
              <a:rPr lang="it-IT" dirty="0" smtClean="0"/>
              <a:t>.</a:t>
            </a:r>
          </a:p>
          <a:p>
            <a:r>
              <a:rPr lang="it-IT" dirty="0" smtClean="0"/>
              <a:t>suddivisili in 4 macrosettori ed in 16 settori di attività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74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1544" y="124853"/>
            <a:ext cx="5371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Distribuzione  per macrosettore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401332"/>
              </p:ext>
            </p:extLst>
          </p:nvPr>
        </p:nvGraphicFramePr>
        <p:xfrm>
          <a:off x="467544" y="1412776"/>
          <a:ext cx="7848872" cy="44216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12568"/>
                <a:gridCol w="1512168"/>
                <a:gridCol w="1224136"/>
              </a:tblGrid>
              <a:tr h="889707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Macrosettore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Numero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397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Attività portuali in senso stretto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244</a:t>
                      </a:r>
                      <a:endParaRPr lang="it-IT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50,8%</a:t>
                      </a:r>
                      <a:endParaRPr lang="it-IT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9707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Attività di supporto alle attività portuali dal lato terra 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69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14,4%</a:t>
                      </a:r>
                      <a:endParaRPr lang="it-IT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9707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Attività di supporto alle attività portuali dal lato mare</a:t>
                      </a:r>
                      <a:endParaRPr lang="it-IT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2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0,4%</a:t>
                      </a:r>
                      <a:endParaRPr lang="it-IT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9707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Attività non portuali ma connesse ai porti</a:t>
                      </a:r>
                      <a:endParaRPr lang="it-IT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165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34,4%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397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Totale</a:t>
                      </a:r>
                      <a:endParaRPr lang="it-IT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>
                          <a:effectLst/>
                        </a:rPr>
                        <a:t>480</a:t>
                      </a:r>
                      <a:endParaRPr lang="it-IT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dirty="0">
                          <a:effectLst/>
                        </a:rPr>
                        <a:t>100,0%</a:t>
                      </a:r>
                      <a:endParaRPr lang="it-IT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63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829294"/>
              </p:ext>
            </p:extLst>
          </p:nvPr>
        </p:nvGraphicFramePr>
        <p:xfrm>
          <a:off x="251520" y="980728"/>
          <a:ext cx="8496944" cy="5678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412"/>
                <a:gridCol w="1104308"/>
                <a:gridCol w="1427056"/>
                <a:gridCol w="1427056"/>
                <a:gridCol w="1427056"/>
                <a:gridCol w="1427056"/>
              </a:tblGrid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Settore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Numero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Percentuale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Monfalcone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Porto Nogaro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Trieste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Agenti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37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7,7%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35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Spedizionieri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75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15,6%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5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59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Comp.Maritt.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0,4%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Terminalisti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19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4,0%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15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Enti.Pubbl.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1,9%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8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Tr.Str.Logist.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66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13,8%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60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Tr.Ferroviario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0,6%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Serv.Tec.Naut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0,8%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Serv.Int.Gen.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12,9%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Serv.Nave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1,9%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9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Lav.Portuale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4,6%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20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Serv.Merci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1,5%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effectLst/>
                        </a:rPr>
                        <a:t>Manifatt</a:t>
                      </a:r>
                      <a:r>
                        <a:rPr lang="it-IT" sz="1800" dirty="0">
                          <a:effectLst/>
                        </a:rPr>
                        <a:t>.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68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14,2%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7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Costruzioni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6,7%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Commercio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48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10,0%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45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Servizi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17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3,5%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 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16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Totale 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480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100,0%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35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effectLst/>
                        </a:rPr>
                        <a:t>12</a:t>
                      </a:r>
                      <a:endParaRPr lang="it-IT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</a:rPr>
                        <a:t>433</a:t>
                      </a:r>
                      <a:endParaRPr lang="it-IT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02365" y="53467"/>
            <a:ext cx="527259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Distribuzione  per settore di attività</a:t>
            </a: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2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</a:t>
            </a:r>
            <a:r>
              <a:rPr lang="it-IT" dirty="0" smtClean="0"/>
              <a:t>localizzazione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/>
              <a:t>aziende che operano esclusivamente all’interno dell’ambito </a:t>
            </a:r>
            <a:r>
              <a:rPr lang="it-IT" dirty="0" smtClean="0"/>
              <a:t>portuale: 26,5% </a:t>
            </a:r>
            <a:endParaRPr lang="it-IT" dirty="0"/>
          </a:p>
          <a:p>
            <a:pPr lvl="0"/>
            <a:r>
              <a:rPr lang="it-IT" dirty="0"/>
              <a:t>aziende che operano sia all’interno che all’esterno dell’ambito </a:t>
            </a:r>
            <a:r>
              <a:rPr lang="it-IT" dirty="0" smtClean="0"/>
              <a:t>portuale</a:t>
            </a:r>
            <a:r>
              <a:rPr lang="it-IT" dirty="0"/>
              <a:t>:</a:t>
            </a:r>
            <a:r>
              <a:rPr lang="it-IT" dirty="0" smtClean="0"/>
              <a:t> 31,7% </a:t>
            </a:r>
            <a:endParaRPr lang="it-IT" dirty="0"/>
          </a:p>
          <a:p>
            <a:pPr lvl="0"/>
            <a:r>
              <a:rPr lang="it-IT" dirty="0"/>
              <a:t>aziende che operano esclusivamente all’esterno dell’ambito </a:t>
            </a:r>
            <a:r>
              <a:rPr lang="it-IT" dirty="0" smtClean="0"/>
              <a:t>portuale</a:t>
            </a:r>
            <a:r>
              <a:rPr lang="it-IT" dirty="0"/>
              <a:t>:</a:t>
            </a:r>
            <a:r>
              <a:rPr lang="it-IT" dirty="0" smtClean="0"/>
              <a:t> 41,9%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1595</Words>
  <Application>Microsoft Office PowerPoint</Application>
  <PresentationFormat>Presentazione su schermo (4:3)</PresentationFormat>
  <Paragraphs>365</Paragraphs>
  <Slides>29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Il sistema marittimo-portuale del Friuli Venezia Giulia. Caratteristiche strutturali e interdipendenze settoriali    </vt:lpstr>
      <vt:lpstr>Il sistema marittimo-portuale del Friuli Venezia Giulia</vt:lpstr>
      <vt:lpstr>Obiettivi</vt:lpstr>
      <vt:lpstr>Caratteristiche economico-industriali</vt:lpstr>
      <vt:lpstr>Anno di osservazione: 2007</vt:lpstr>
      <vt:lpstr>La consistenza </vt:lpstr>
      <vt:lpstr>Presentazione standard di PowerPoint</vt:lpstr>
      <vt:lpstr>Presentazione standard di PowerPoint</vt:lpstr>
      <vt:lpstr>La localizzazione</vt:lpstr>
      <vt:lpstr>L’occupazione</vt:lpstr>
      <vt:lpstr>Il fatturato</vt:lpstr>
      <vt:lpstr>Il valore aggiunto</vt:lpstr>
      <vt:lpstr>Le aziende</vt:lpstr>
      <vt:lpstr>Tipologia e localizzazione dei fornitori e clienti </vt:lpstr>
      <vt:lpstr>Analisi finanziaria</vt:lpstr>
      <vt:lpstr>La tavola intersettoriale biregionale Friuli Venezia Giulia-Resto d’Italia 2007</vt:lpstr>
      <vt:lpstr>Presentazione standard di PowerPoint</vt:lpstr>
      <vt:lpstr>Presentazione standard di PowerPoint</vt:lpstr>
      <vt:lpstr>Risultati</vt:lpstr>
      <vt:lpstr>A livello aggregato</vt:lpstr>
      <vt:lpstr>Analisi dei moltiplicatori</vt:lpstr>
      <vt:lpstr>Confronti storici, nazionali, internazionali</vt:lpstr>
      <vt:lpstr>Conclusioni generali</vt:lpstr>
      <vt:lpstr>Finanziamenti, durata e  gruppo di ricerca</vt:lpstr>
      <vt:lpstr>Grazie dell’attenzione!</vt:lpstr>
      <vt:lpstr>Il SPR come sistema territoriale</vt:lpstr>
      <vt:lpstr>Il SPR come bene pubblico</vt:lpstr>
      <vt:lpstr>Il SPR come sistema aperto</vt:lpstr>
      <vt:lpstr>Il SPR come cluster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marittimo-portuale del Friuli Venezia Giulia. Caratteristiche strutturali e interdipendenze settoriali</dc:title>
  <dc:creator>DANIELIS ROMEO</dc:creator>
  <cp:lastModifiedBy>DANIELIS ROMEO</cp:lastModifiedBy>
  <cp:revision>18</cp:revision>
  <dcterms:created xsi:type="dcterms:W3CDTF">2011-06-01T13:02:10Z</dcterms:created>
  <dcterms:modified xsi:type="dcterms:W3CDTF">2011-06-15T09:46:47Z</dcterms:modified>
</cp:coreProperties>
</file>