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75" r:id="rId4"/>
    <p:sldId id="261" r:id="rId5"/>
    <p:sldId id="262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2" r:id="rId14"/>
    <p:sldId id="273" r:id="rId15"/>
    <p:sldId id="257" r:id="rId16"/>
    <p:sldId id="276" r:id="rId17"/>
    <p:sldId id="27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iangolo rettangolo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grpSp>
        <p:nvGrpSpPr>
          <p:cNvPr id="2" name="Gruppo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igura a mano liber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igura a mano liber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igura a mano liber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Connettore 1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  <p:sp>
        <p:nvSpPr>
          <p:cNvPr id="7" name="Titolo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  <p:sp>
        <p:nvSpPr>
          <p:cNvPr id="7" name="Gallone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Gallone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  <p:sp>
        <p:nvSpPr>
          <p:cNvPr id="8" name="Titolo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  <p:sp>
        <p:nvSpPr>
          <p:cNvPr id="6" name="Titolo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igura a mano libera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iangolo rettangolo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Connettore 1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Gallone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Gallone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igura a mano libera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igura a mano libera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iangolo rettangolo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Connettore 1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E6F4F5-CAF1-4D01-B295-87CB1C626C86}" type="datetimeFigureOut">
              <a:rPr lang="en-US" smtClean="0"/>
              <a:t>10/13/2009</a:t>
            </a:fld>
            <a:endParaRPr lang="en-US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E045ACB-D7E1-47DF-98C9-9131EBE0B5FD}" type="slidenum">
              <a:rPr lang="en-US" smtClean="0"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/>
              <a:t>GIORNATA IN ONORE</a:t>
            </a:r>
            <a:br>
              <a:rPr lang="en-US" b="1" dirty="0"/>
            </a:br>
            <a:r>
              <a:rPr lang="en-US" b="1" dirty="0"/>
              <a:t>DI</a:t>
            </a:r>
            <a:br>
              <a:rPr lang="en-US" b="1" dirty="0"/>
            </a:br>
            <a:r>
              <a:rPr lang="en-US" b="1" dirty="0"/>
              <a:t>GIANCARLO POLIDORI</a:t>
            </a:r>
            <a:endParaRPr lang="en-US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endParaRPr lang="it-IT" dirty="0" smtClean="0"/>
          </a:p>
          <a:p>
            <a:r>
              <a:rPr lang="it-IT" dirty="0" smtClean="0"/>
              <a:t>Romeo Danielis, Università degli Studi di Trieste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2038" y="2708275"/>
            <a:ext cx="7715250" cy="1836738"/>
          </a:xfrm>
        </p:spPr>
        <p:txBody>
          <a:bodyPr/>
          <a:lstStyle/>
          <a:p>
            <a:pPr algn="just"/>
            <a:r>
              <a:rPr lang="it-IT" sz="2400" b="1">
                <a:latin typeface="Times New Roman" pitchFamily="18" charset="0"/>
              </a:rPr>
              <a:t>Definizione degli attributi e dei livelli</a:t>
            </a:r>
          </a:p>
          <a:p>
            <a:pPr algn="just"/>
            <a:r>
              <a:rPr lang="it-IT" sz="2400" b="1">
                <a:latin typeface="Times New Roman" pitchFamily="18" charset="0"/>
              </a:rPr>
              <a:t>status quo (la scelta attuale)</a:t>
            </a:r>
          </a:p>
          <a:p>
            <a:pPr algn="just"/>
            <a:r>
              <a:rPr lang="it-IT" sz="2400" b="1">
                <a:latin typeface="Times New Roman" pitchFamily="18" charset="0"/>
              </a:rPr>
              <a:t>altre problematiche tecniche (design, test di stabilità e coerenza nelle preferenze, ecc.)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7FC22A-332D-4BC3-B69C-AA608F9297B9}" type="slidenum">
              <a:rPr lang="it-IT"/>
              <a:pPr/>
              <a:t>10</a:t>
            </a:fld>
            <a:endParaRPr lang="it-IT"/>
          </a:p>
        </p:txBody>
      </p:sp>
      <p:sp>
        <p:nvSpPr>
          <p:cNvPr id="4710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08050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Come strutturare l’esperimento?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5363" y="2060575"/>
            <a:ext cx="7715250" cy="3313113"/>
          </a:xfrm>
        </p:spPr>
        <p:txBody>
          <a:bodyPr/>
          <a:lstStyle/>
          <a:p>
            <a:r>
              <a:rPr lang="it-IT" sz="2400" b="1">
                <a:latin typeface="Times New Roman" pitchFamily="18" charset="0"/>
              </a:rPr>
              <a:t>Preferenze rivelate</a:t>
            </a:r>
          </a:p>
          <a:p>
            <a:r>
              <a:rPr lang="it-IT" sz="2400" b="1">
                <a:latin typeface="Times New Roman" pitchFamily="18" charset="0"/>
              </a:rPr>
              <a:t>Preferenze dichiarate</a:t>
            </a:r>
          </a:p>
          <a:p>
            <a:r>
              <a:rPr lang="it-IT" sz="2400" b="1">
                <a:latin typeface="Times New Roman" pitchFamily="18" charset="0"/>
              </a:rPr>
              <a:t>Cutoffs: soglie di rigetto</a:t>
            </a:r>
          </a:p>
          <a:p>
            <a:r>
              <a:rPr lang="it-IT" sz="2400" b="1">
                <a:latin typeface="Times New Roman" pitchFamily="18" charset="0"/>
              </a:rPr>
              <a:t>Variabili di segmentazione</a:t>
            </a:r>
          </a:p>
          <a:p>
            <a:r>
              <a:rPr lang="it-IT" sz="2400" b="1">
                <a:latin typeface="Times New Roman" pitchFamily="18" charset="0"/>
              </a:rPr>
              <a:t>Variabili attitudinali, di percezione, opinioni (classi latenti ed eterogeneità)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27147-0B94-4C89-8C59-A8D8F4BA0E7D}" type="slidenum">
              <a:rPr lang="it-IT"/>
              <a:pPr/>
              <a:t>11</a:t>
            </a:fld>
            <a:endParaRPr lang="it-IT"/>
          </a:p>
        </p:txBody>
      </p:sp>
      <p:sp>
        <p:nvSpPr>
          <p:cNvPr id="5222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836613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Che dati raccogliere?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2038" y="2205038"/>
            <a:ext cx="7715250" cy="3033712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sz="2400" b="1">
                <a:latin typeface="Times New Roman" pitchFamily="18" charset="0"/>
              </a:rPr>
              <a:t>Modelli a scelta discreta: </a:t>
            </a:r>
          </a:p>
          <a:p>
            <a:pPr algn="just"/>
            <a:r>
              <a:rPr lang="it-IT" sz="2400" b="1">
                <a:latin typeface="Times New Roman" pitchFamily="18" charset="0"/>
              </a:rPr>
              <a:t>logit multinomiali </a:t>
            </a:r>
          </a:p>
          <a:p>
            <a:pPr algn="just"/>
            <a:r>
              <a:rPr lang="it-IT" sz="2400" b="1">
                <a:latin typeface="Times New Roman" pitchFamily="18" charset="0"/>
              </a:rPr>
              <a:t>logit misti o a parametri casuali </a:t>
            </a:r>
          </a:p>
          <a:p>
            <a:pPr algn="just"/>
            <a:r>
              <a:rPr lang="it-IT" sz="2400" b="1">
                <a:latin typeface="Times New Roman" pitchFamily="18" charset="0"/>
              </a:rPr>
              <a:t>logit a classi latenti</a:t>
            </a:r>
          </a:p>
          <a:p>
            <a:pPr algn="just"/>
            <a:r>
              <a:rPr lang="it-IT" sz="2400" b="1">
                <a:latin typeface="Times New Roman" pitchFamily="18" charset="0"/>
              </a:rPr>
              <a:t>stime individuali a posteriori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910CD-8A6A-4D77-83D0-8307D073037B}" type="slidenum">
              <a:rPr lang="it-IT"/>
              <a:pPr/>
              <a:t>12</a:t>
            </a:fld>
            <a:endParaRPr lang="it-IT"/>
          </a:p>
        </p:txBody>
      </p:sp>
      <p:sp>
        <p:nvSpPr>
          <p:cNvPr id="6041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39750" y="908050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Come elaborare i dati?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25513" y="1916113"/>
            <a:ext cx="7715250" cy="3287712"/>
          </a:xfrm>
        </p:spPr>
        <p:txBody>
          <a:bodyPr>
            <a:normAutofit lnSpcReduction="10000"/>
          </a:bodyPr>
          <a:lstStyle/>
          <a:p>
            <a:pPr lvl="1" algn="just"/>
            <a:r>
              <a:rPr lang="it-IT" sz="2400" b="1" dirty="0">
                <a:latin typeface="Times New Roman" pitchFamily="18" charset="0"/>
              </a:rPr>
              <a:t>Importanza relativa degli attributi</a:t>
            </a:r>
          </a:p>
          <a:p>
            <a:pPr lvl="1" algn="just"/>
            <a:r>
              <a:rPr lang="it-IT" sz="2400" b="1" dirty="0">
                <a:latin typeface="Times New Roman" pitchFamily="18" charset="0"/>
              </a:rPr>
              <a:t>Aree di sostituibilità (</a:t>
            </a:r>
            <a:r>
              <a:rPr lang="it-IT" sz="2400" b="1" dirty="0" err="1">
                <a:latin typeface="Times New Roman" pitchFamily="18" charset="0"/>
              </a:rPr>
              <a:t>trade-offs</a:t>
            </a:r>
            <a:r>
              <a:rPr lang="it-IT" sz="2400" b="1" dirty="0">
                <a:latin typeface="Times New Roman" pitchFamily="18" charset="0"/>
              </a:rPr>
              <a:t>) e soglie di rigetto</a:t>
            </a:r>
          </a:p>
          <a:p>
            <a:pPr lvl="1" algn="just"/>
            <a:r>
              <a:rPr lang="it-IT" sz="2400" b="1" dirty="0" smtClean="0">
                <a:latin typeface="Times New Roman" pitchFamily="18" charset="0"/>
              </a:rPr>
              <a:t>Determinanti dell’eterogeneità delle preferenze: </a:t>
            </a:r>
            <a:r>
              <a:rPr lang="it-IT" sz="2400" dirty="0" smtClean="0">
                <a:latin typeface="Times New Roman" pitchFamily="18" charset="0"/>
              </a:rPr>
              <a:t>effetto </a:t>
            </a:r>
            <a:r>
              <a:rPr lang="it-IT" sz="2400" dirty="0">
                <a:latin typeface="Times New Roman" pitchFamily="18" charset="0"/>
              </a:rPr>
              <a:t>della categoria merceologica, tipologia di spedizione, tipologia di operatore, organizzazione logistica, grado di outsourcing, localizzazione geografica, esistenza e distanza dalle infrastrutture, importanza delle attitudini, percezioni, opinioni, grado di informazione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423C7-F67F-425A-B16C-91317E685025}" type="slidenum">
              <a:rPr lang="it-IT"/>
              <a:pPr/>
              <a:t>13</a:t>
            </a:fld>
            <a:endParaRPr lang="it-IT"/>
          </a:p>
        </p:txBody>
      </p:sp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68313" y="836613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Utilizzo analitico-descrittivo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28713" y="2636838"/>
            <a:ext cx="7715250" cy="2038350"/>
          </a:xfrm>
        </p:spPr>
        <p:txBody>
          <a:bodyPr/>
          <a:lstStyle/>
          <a:p>
            <a:pPr lvl="1">
              <a:buFont typeface="Wingdings" pitchFamily="2" charset="2"/>
              <a:buNone/>
            </a:pPr>
            <a:r>
              <a:rPr lang="it-IT" sz="2400" b="1">
                <a:latin typeface="Times New Roman" pitchFamily="18" charset="0"/>
              </a:rPr>
              <a:t>La distribuzione modale in funzione delle caratteristiche del servizio, della tipologia di attori e del contesto di mercato, infrastrutturale e regolamentare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A29E7C-8323-47F2-997E-06143F6CC94A}" type="slidenum">
              <a:rPr lang="it-IT"/>
              <a:pPr/>
              <a:t>14</a:t>
            </a:fld>
            <a:endParaRPr lang="it-IT"/>
          </a:p>
        </p:txBody>
      </p:sp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95288" y="981075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Utilizzo statistico-previsivo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571744"/>
            <a:ext cx="8229600" cy="355441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t-IT" sz="2600" dirty="0" smtClean="0"/>
              <a:t>una </a:t>
            </a:r>
            <a:r>
              <a:rPr lang="it-IT" sz="2600" dirty="0"/>
              <a:t>molteplicità di aziende coinvolte;</a:t>
            </a:r>
          </a:p>
          <a:p>
            <a:pPr>
              <a:lnSpc>
                <a:spcPct val="80000"/>
              </a:lnSpc>
            </a:pPr>
            <a:r>
              <a:rPr lang="it-IT" sz="2600" dirty="0"/>
              <a:t>una molteplicità di decisori;</a:t>
            </a:r>
          </a:p>
          <a:p>
            <a:pPr>
              <a:lnSpc>
                <a:spcPct val="80000"/>
              </a:lnSpc>
            </a:pPr>
            <a:r>
              <a:rPr lang="it-IT" sz="2600" dirty="0"/>
              <a:t>una molteplicità di risorse comuni;</a:t>
            </a:r>
          </a:p>
          <a:p>
            <a:pPr>
              <a:lnSpc>
                <a:spcPct val="80000"/>
              </a:lnSpc>
            </a:pPr>
            <a:r>
              <a:rPr lang="it-IT" sz="2600" dirty="0"/>
              <a:t>la presenza di vincoli presenti in serie nella catena di natura tecnologica, organizzativa e spazio-temporali</a:t>
            </a:r>
            <a:r>
              <a:rPr lang="it-IT" sz="2600" dirty="0" smtClean="0"/>
              <a:t>;</a:t>
            </a:r>
            <a:endParaRPr lang="it-IT" sz="2600" dirty="0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2225668"/>
          </a:xfrm>
        </p:spPr>
        <p:txBody>
          <a:bodyPr>
            <a:normAutofit/>
          </a:bodyPr>
          <a:lstStyle/>
          <a:p>
            <a:r>
              <a:rPr lang="it-IT" dirty="0" smtClean="0"/>
              <a:t>Le decisioni di trasporto sono il risultato di</a:t>
            </a:r>
            <a:r>
              <a:rPr lang="it-IT" dirty="0" smtClean="0"/>
              <a:t> interazioni tra molti attori e scelte congiunte</a:t>
            </a:r>
            <a:endParaRPr lang="it-IT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143116"/>
            <a:ext cx="8229600" cy="3864175"/>
          </a:xfrm>
        </p:spPr>
        <p:txBody>
          <a:bodyPr/>
          <a:lstStyle/>
          <a:p>
            <a:r>
              <a:rPr lang="it-IT" dirty="0" smtClean="0"/>
              <a:t>I modelli a scelta discreta per lo studio delle decisioni di gruppo (famiglie, </a:t>
            </a:r>
            <a:r>
              <a:rPr lang="it-IT" dirty="0" err="1" smtClean="0"/>
              <a:t>park</a:t>
            </a:r>
            <a:r>
              <a:rPr lang="it-IT" dirty="0" smtClean="0"/>
              <a:t> &amp; </a:t>
            </a:r>
            <a:r>
              <a:rPr lang="it-IT" dirty="0" err="1" smtClean="0"/>
              <a:t>buy</a:t>
            </a:r>
            <a:r>
              <a:rPr lang="it-IT" dirty="0" smtClean="0"/>
              <a:t>)</a:t>
            </a:r>
          </a:p>
          <a:p>
            <a:endParaRPr lang="it-IT" dirty="0" smtClean="0"/>
          </a:p>
          <a:p>
            <a:r>
              <a:rPr lang="it-IT" dirty="0" smtClean="0"/>
              <a:t>Politiche per la distribuzione urbana delle merci e canali distributivi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Recenti sviluppi di ricerca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9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it-IT"/>
              <a:t>Grazie per l’attenzione!</a:t>
            </a:r>
          </a:p>
        </p:txBody>
      </p:sp>
      <p:sp>
        <p:nvSpPr>
          <p:cNvPr id="4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F27DB-ACC2-46D7-A54C-C84D29A5A7C8}" type="slidenum">
              <a:rPr lang="it-IT"/>
              <a:pPr/>
              <a:t>17</a:t>
            </a:fld>
            <a:endParaRPr lang="it-IT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2786058"/>
            <a:ext cx="8229600" cy="3221233"/>
          </a:xfrm>
        </p:spPr>
        <p:txBody>
          <a:bodyPr/>
          <a:lstStyle/>
          <a:p>
            <a:pPr>
              <a:buNone/>
            </a:pPr>
            <a:r>
              <a:rPr lang="it-IT" dirty="0" smtClean="0"/>
              <a:t>Relazioni:</a:t>
            </a:r>
          </a:p>
          <a:p>
            <a:r>
              <a:rPr lang="it-IT" dirty="0" smtClean="0"/>
              <a:t>Giancarlo </a:t>
            </a:r>
            <a:r>
              <a:rPr lang="it-IT" dirty="0" err="1" smtClean="0"/>
              <a:t>Polidori</a:t>
            </a:r>
            <a:r>
              <a:rPr lang="it-IT" dirty="0" smtClean="0"/>
              <a:t>: Il trasporto delle merci</a:t>
            </a:r>
          </a:p>
          <a:p>
            <a:r>
              <a:rPr lang="it-IT" dirty="0" smtClean="0"/>
              <a:t>Vincenzo </a:t>
            </a:r>
            <a:r>
              <a:rPr lang="it-IT" dirty="0"/>
              <a:t>Li </a:t>
            </a:r>
            <a:r>
              <a:rPr lang="it-IT" dirty="0" smtClean="0"/>
              <a:t>Donni: La domanda di trasporto 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I Riunione Scientifica, Urbino, ottobre 1992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CNR_1999, CNR_2000, PRIN_2000, </a:t>
            </a:r>
            <a:r>
              <a:rPr lang="it-IT" dirty="0" smtClean="0"/>
              <a:t>PRIN_2002</a:t>
            </a:r>
          </a:p>
          <a:p>
            <a:r>
              <a:rPr lang="it-IT" dirty="0" smtClean="0"/>
              <a:t>Trasporto merci, logistica e scelta modale. I presupposti economici del riequilibrio modale in Italia (a cura di) Giacomo </a:t>
            </a:r>
            <a:r>
              <a:rPr lang="it-IT" dirty="0" err="1" smtClean="0"/>
              <a:t>Borruso</a:t>
            </a:r>
            <a:r>
              <a:rPr lang="it-IT" dirty="0" smtClean="0"/>
              <a:t>, Giancarlo </a:t>
            </a:r>
            <a:r>
              <a:rPr lang="it-IT" dirty="0" err="1" smtClean="0"/>
              <a:t>Polidori</a:t>
            </a:r>
            <a:r>
              <a:rPr lang="it-IT" dirty="0" smtClean="0"/>
              <a:t>, F. Angeli</a:t>
            </a:r>
            <a:r>
              <a:rPr lang="it-IT" dirty="0" smtClean="0"/>
              <a:t>, 2003</a:t>
            </a:r>
            <a:endParaRPr lang="it-IT" dirty="0" smtClean="0"/>
          </a:p>
          <a:p>
            <a:r>
              <a:rPr lang="it-IT" dirty="0" smtClean="0"/>
              <a:t>Riequilibrio ed integrazione modale nel trasporto delle merci. Gli attori e i casi italiani</a:t>
            </a:r>
            <a:r>
              <a:rPr lang="it-IT" dirty="0" smtClean="0"/>
              <a:t> (a cura di) Giacomo </a:t>
            </a:r>
            <a:r>
              <a:rPr lang="it-IT" dirty="0" err="1" smtClean="0"/>
              <a:t>Borruso</a:t>
            </a:r>
            <a:r>
              <a:rPr lang="it-IT" dirty="0" smtClean="0"/>
              <a:t>, Giancarlo </a:t>
            </a:r>
            <a:r>
              <a:rPr lang="it-IT" dirty="0" err="1" smtClean="0"/>
              <a:t>Polidori</a:t>
            </a:r>
            <a:r>
              <a:rPr lang="it-IT" dirty="0" smtClean="0"/>
              <a:t>, F. Angeli, 2005</a:t>
            </a:r>
            <a:endParaRPr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Programmi di ricerca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22A15-856E-4BE8-B720-4F1E1BF0DCF9}" type="slidenum">
              <a:rPr lang="it-IT"/>
              <a:pPr/>
              <a:t>4</a:t>
            </a:fld>
            <a:endParaRPr lang="it-IT"/>
          </a:p>
        </p:txBody>
      </p:sp>
      <p:sp>
        <p:nvSpPr>
          <p:cNvPr id="20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642910" y="1928802"/>
            <a:ext cx="8147050" cy="2074862"/>
          </a:xfrm>
        </p:spPr>
        <p:txBody>
          <a:bodyPr/>
          <a:lstStyle/>
          <a:p>
            <a:r>
              <a:rPr lang="it-IT" sz="2800" b="0" dirty="0">
                <a:latin typeface="Verdana" pitchFamily="34" charset="0"/>
              </a:rPr>
              <a:t>L’analisi della domanda di trasporto merci tramite </a:t>
            </a:r>
            <a:r>
              <a:rPr lang="it-IT" sz="2800" b="0" dirty="0" smtClean="0">
                <a:latin typeface="Verdana" pitchFamily="34" charset="0"/>
              </a:rPr>
              <a:t>i modelli a scelta discreta</a:t>
            </a:r>
            <a:endParaRPr lang="it-IT" sz="2800" b="0" dirty="0">
              <a:latin typeface="Verdana" pitchFamily="34" charset="0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698500" y="5072074"/>
            <a:ext cx="8445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it-IT" dirty="0"/>
              <a:t>Trieste, 15 settembre 2004, Prin2002 “Riequilibrio modale ed integrazione modale nel trasporto delle merci: gli attori ed i casi italiani”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062038" y="2276475"/>
            <a:ext cx="7715250" cy="2776538"/>
          </a:xfrm>
        </p:spPr>
        <p:txBody>
          <a:bodyPr/>
          <a:lstStyle/>
          <a:p>
            <a:pPr algn="just">
              <a:buFont typeface="Wingdings" pitchFamily="2" charset="2"/>
              <a:buNone/>
            </a:pPr>
            <a:r>
              <a:rPr lang="it-IT" sz="2400" b="1" dirty="0" smtClean="0">
                <a:latin typeface="Times New Roman" pitchFamily="18" charset="0"/>
              </a:rPr>
              <a:t>a </a:t>
            </a:r>
            <a:r>
              <a:rPr lang="it-IT" sz="2400" b="1" dirty="0">
                <a:latin typeface="Times New Roman" pitchFamily="18" charset="0"/>
              </a:rPr>
              <a:t>quali condizioni finanziarie e qualitative (tempo di viaggio, puntualità ed affidabilità del servizio, sicurezza di integrità delle merci, frequenza e flessibilità delle spedizioni, servizi accessori) le merci potrebbe viaggiare usando altre modalità invece (oltre) al trasporto stradale?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C3DDD5-D77E-4373-8442-CB60A9A5500C}" type="slidenum">
              <a:rPr lang="it-IT"/>
              <a:pPr/>
              <a:t>5</a:t>
            </a:fld>
            <a:endParaRPr lang="it-IT"/>
          </a:p>
        </p:txBody>
      </p:sp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92150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Oggetto della ricerca: le condizioni economiche per il riequilibrio modale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Rot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it-IT" sz="2800" b="1" dirty="0" smtClean="0">
                <a:latin typeface="Times New Roman" pitchFamily="18" charset="0"/>
              </a:rPr>
              <a:t>pluralità </a:t>
            </a:r>
            <a:r>
              <a:rPr lang="it-IT" sz="2800" b="1" dirty="0">
                <a:latin typeface="Times New Roman" pitchFamily="18" charset="0"/>
              </a:rPr>
              <a:t>di attori: </a:t>
            </a:r>
            <a:r>
              <a:rPr lang="it-IT" sz="2800" dirty="0">
                <a:latin typeface="Times New Roman" pitchFamily="18" charset="0"/>
              </a:rPr>
              <a:t>operatori del trasporto e della logistica (organizzatori del trasporto, logistici, MTO, </a:t>
            </a:r>
            <a:r>
              <a:rPr lang="it-IT" sz="2800" dirty="0" err="1">
                <a:latin typeface="Times New Roman" pitchFamily="18" charset="0"/>
              </a:rPr>
              <a:t>traizionisti</a:t>
            </a:r>
            <a:r>
              <a:rPr lang="it-IT" sz="2800" dirty="0">
                <a:latin typeface="Times New Roman" pitchFamily="18" charset="0"/>
              </a:rPr>
              <a:t> stradali, ferroviari, marittimi), gestori dell’infrastruttura, </a:t>
            </a:r>
            <a:r>
              <a:rPr lang="it-IT" sz="2800" dirty="0" smtClean="0">
                <a:latin typeface="Times New Roman" pitchFamily="18" charset="0"/>
              </a:rPr>
              <a:t>e </a:t>
            </a:r>
            <a:r>
              <a:rPr lang="it-IT" sz="2800" dirty="0">
                <a:latin typeface="Times New Roman" pitchFamily="18" charset="0"/>
              </a:rPr>
              <a:t>decisori pubblici.</a:t>
            </a:r>
          </a:p>
          <a:p>
            <a:pPr algn="just">
              <a:lnSpc>
                <a:spcPct val="80000"/>
              </a:lnSpc>
            </a:pPr>
            <a:r>
              <a:rPr lang="it-IT" sz="2800" b="1" dirty="0">
                <a:latin typeface="Times New Roman" pitchFamily="18" charset="0"/>
              </a:rPr>
              <a:t>I</a:t>
            </a:r>
            <a:r>
              <a:rPr lang="it-IT" sz="2800" b="1" dirty="0" smtClean="0">
                <a:latin typeface="Times New Roman" pitchFamily="18" charset="0"/>
              </a:rPr>
              <a:t>nterazione </a:t>
            </a:r>
            <a:r>
              <a:rPr lang="it-IT" sz="2800" b="1" dirty="0">
                <a:latin typeface="Times New Roman" pitchFamily="18" charset="0"/>
              </a:rPr>
              <a:t>tra le scelte aziendali e contrattuali di questi attori nei rispettivi mercati </a:t>
            </a:r>
            <a:r>
              <a:rPr lang="it-IT" sz="2800" dirty="0">
                <a:latin typeface="Times New Roman" pitchFamily="18" charset="0"/>
              </a:rPr>
              <a:t>derivano le condizioni per il trasporto della merci e matura la decisione se farle viaggiare solo su strada piuttosto che con altre modalità</a:t>
            </a:r>
            <a:r>
              <a:rPr lang="it-IT" sz="2800" dirty="0" smtClean="0">
                <a:latin typeface="Times New Roman" pitchFamily="18" charset="0"/>
              </a:rPr>
              <a:t>.</a:t>
            </a:r>
            <a:endParaRPr lang="it-IT" sz="2800" dirty="0">
              <a:latin typeface="Times New Roman" pitchFamily="18" charset="0"/>
            </a:endParaRP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C01E89-268D-42F5-9685-1862080A377D}" type="slidenum">
              <a:rPr lang="it-IT"/>
              <a:pPr/>
              <a:t>6</a:t>
            </a:fld>
            <a:endParaRPr lang="it-IT"/>
          </a:p>
        </p:txBody>
      </p:sp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Background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1128713" y="1989138"/>
            <a:ext cx="7715250" cy="2709862"/>
          </a:xfrm>
        </p:spPr>
        <p:txBody>
          <a:bodyPr/>
          <a:lstStyle/>
          <a:p>
            <a:pPr lvl="1"/>
            <a:r>
              <a:rPr lang="it-IT" sz="2400" b="1">
                <a:latin typeface="Times New Roman" pitchFamily="18" charset="0"/>
              </a:rPr>
              <a:t>Chi intervistare?</a:t>
            </a:r>
          </a:p>
          <a:p>
            <a:pPr lvl="1"/>
            <a:r>
              <a:rPr lang="it-IT" sz="2400" b="1">
                <a:latin typeface="Times New Roman" pitchFamily="18" charset="0"/>
              </a:rPr>
              <a:t>Cosa chiedere?</a:t>
            </a:r>
          </a:p>
          <a:p>
            <a:pPr lvl="1"/>
            <a:r>
              <a:rPr lang="it-IT" sz="2400" b="1">
                <a:latin typeface="Times New Roman" pitchFamily="18" charset="0"/>
              </a:rPr>
              <a:t>Come strutturare l’esperimento?</a:t>
            </a:r>
          </a:p>
          <a:p>
            <a:pPr lvl="1"/>
            <a:r>
              <a:rPr lang="it-IT" sz="2400" b="1">
                <a:latin typeface="Times New Roman" pitchFamily="18" charset="0"/>
              </a:rPr>
              <a:t>Che dati raccogliere?</a:t>
            </a:r>
          </a:p>
          <a:p>
            <a:pPr lvl="1"/>
            <a:r>
              <a:rPr lang="it-IT" sz="2400" b="1">
                <a:latin typeface="Times New Roman" pitchFamily="18" charset="0"/>
              </a:rPr>
              <a:t>Come elaborare i dati?</a:t>
            </a:r>
          </a:p>
          <a:p>
            <a:pPr lvl="1"/>
            <a:r>
              <a:rPr lang="it-IT" sz="2400" b="1">
                <a:latin typeface="Times New Roman" pitchFamily="18" charset="0"/>
              </a:rPr>
              <a:t>Quali risultati si possono ottenere?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DE006-8769-40BD-B193-B2288C477EE8}" type="slidenum">
              <a:rPr lang="it-IT"/>
              <a:pPr/>
              <a:t>7</a:t>
            </a:fld>
            <a:endParaRPr lang="it-IT"/>
          </a:p>
        </p:txBody>
      </p:sp>
      <p:sp>
        <p:nvSpPr>
          <p:cNvPr id="2048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Decisioni: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611188" y="1773238"/>
            <a:ext cx="8229600" cy="4525962"/>
          </a:xfrm>
        </p:spPr>
        <p:txBody>
          <a:bodyPr/>
          <a:lstStyle/>
          <a:p>
            <a:pPr lvl="1"/>
            <a:r>
              <a:rPr lang="it-IT" sz="2400" b="1" dirty="0">
                <a:latin typeface="Times New Roman" pitchFamily="18" charset="0"/>
              </a:rPr>
              <a:t>Caricatore (</a:t>
            </a:r>
            <a:r>
              <a:rPr lang="it-IT" sz="2400" b="1" dirty="0" err="1">
                <a:latin typeface="Times New Roman" pitchFamily="18" charset="0"/>
              </a:rPr>
              <a:t>shipper</a:t>
            </a:r>
            <a:r>
              <a:rPr lang="it-IT" sz="2400" b="1" dirty="0">
                <a:latin typeface="Times New Roman" pitchFamily="18" charset="0"/>
              </a:rPr>
              <a:t>): impresa manifatturiera</a:t>
            </a:r>
          </a:p>
          <a:p>
            <a:pPr lvl="1"/>
            <a:r>
              <a:rPr lang="it-IT" sz="2400" b="1" dirty="0">
                <a:latin typeface="Times New Roman" pitchFamily="18" charset="0"/>
              </a:rPr>
              <a:t>Operatore dei trasporti o della logistica</a:t>
            </a:r>
          </a:p>
          <a:p>
            <a:pPr lvl="1"/>
            <a:r>
              <a:rPr lang="it-IT" sz="2400" b="1" dirty="0">
                <a:latin typeface="Times New Roman" pitchFamily="18" charset="0"/>
              </a:rPr>
              <a:t>Entrambi separatamente: confronto tra preferenze</a:t>
            </a:r>
          </a:p>
          <a:p>
            <a:pPr lvl="1"/>
            <a:r>
              <a:rPr lang="it-IT" sz="2400" b="1" dirty="0">
                <a:latin typeface="Times New Roman" pitchFamily="18" charset="0"/>
              </a:rPr>
              <a:t>Entrambi congiuntamente: interazione</a:t>
            </a:r>
          </a:p>
          <a:p>
            <a:pPr lvl="1">
              <a:buFont typeface="Wingdings" pitchFamily="2" charset="2"/>
              <a:buNone/>
            </a:pPr>
            <a:endParaRPr lang="it-IT" sz="2400" b="1" dirty="0">
              <a:latin typeface="Times New Roman" pitchFamily="18" charset="0"/>
            </a:endParaRPr>
          </a:p>
          <a:p>
            <a:pPr lvl="1"/>
            <a:r>
              <a:rPr lang="it-IT" sz="2400" b="1" dirty="0">
                <a:latin typeface="Times New Roman" pitchFamily="18" charset="0"/>
              </a:rPr>
              <a:t>Caricatore: il titolare o l’amministratore generale, il responsabile della logistica (asimmetria informativa e principale-agente</a:t>
            </a:r>
            <a:r>
              <a:rPr lang="it-IT" sz="2400" b="1" dirty="0" smtClean="0">
                <a:latin typeface="Times New Roman" pitchFamily="18" charset="0"/>
              </a:rPr>
              <a:t>)?</a:t>
            </a:r>
            <a:endParaRPr lang="it-IT" sz="2400" b="1" dirty="0">
              <a:latin typeface="Times New Roman" pitchFamily="18" charset="0"/>
            </a:endParaRPr>
          </a:p>
          <a:p>
            <a:pPr lvl="1"/>
            <a:r>
              <a:rPr lang="it-IT" sz="2400" b="1" dirty="0">
                <a:latin typeface="Times New Roman" pitchFamily="18" charset="0"/>
              </a:rPr>
              <a:t>Outsourcing?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5D25B7-6D39-447F-B706-FC07A881E6A8}" type="slidenum">
              <a:rPr lang="it-IT"/>
              <a:pPr/>
              <a:t>8</a:t>
            </a:fld>
            <a:endParaRPr lang="it-IT"/>
          </a:p>
        </p:txBody>
      </p:sp>
      <p:sp>
        <p:nvSpPr>
          <p:cNvPr id="2765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Chi intervistare?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995363" y="2060575"/>
            <a:ext cx="7715250" cy="3043238"/>
          </a:xfrm>
        </p:spPr>
        <p:txBody>
          <a:bodyPr/>
          <a:lstStyle/>
          <a:p>
            <a:r>
              <a:rPr lang="it-IT" sz="2400" b="1">
                <a:latin typeface="Times New Roman" pitchFamily="18" charset="0"/>
              </a:rPr>
              <a:t>Informazioni di carattere generale</a:t>
            </a:r>
          </a:p>
          <a:p>
            <a:r>
              <a:rPr lang="it-IT" sz="2400" b="1">
                <a:latin typeface="Times New Roman" pitchFamily="18" charset="0"/>
              </a:rPr>
              <a:t>il trasporto tipico: scelto e non scelto (preferenze rivelate)</a:t>
            </a:r>
          </a:p>
          <a:p>
            <a:r>
              <a:rPr lang="it-IT" sz="2400" b="1">
                <a:latin typeface="Times New Roman" pitchFamily="18" charset="0"/>
              </a:rPr>
              <a:t>la definizione dei cut-offs: scelte compensative e non compensative</a:t>
            </a:r>
          </a:p>
          <a:p>
            <a:r>
              <a:rPr lang="it-IT" sz="2400" b="1">
                <a:latin typeface="Times New Roman" pitchFamily="18" charset="0"/>
              </a:rPr>
              <a:t>gli esercizi di scelta ipotetica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19034-5681-4A88-BA9D-4ACAFD801738}" type="slidenum">
              <a:rPr lang="it-IT"/>
              <a:pPr/>
              <a:t>9</a:t>
            </a:fld>
            <a:endParaRPr lang="it-IT"/>
          </a:p>
        </p:txBody>
      </p:sp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917575"/>
            <a:ext cx="8229600" cy="1143000"/>
          </a:xfrm>
        </p:spPr>
        <p:txBody>
          <a:bodyPr/>
          <a:lstStyle/>
          <a:p>
            <a:r>
              <a:rPr lang="it-IT" sz="2800" b="0">
                <a:latin typeface="Verdana" pitchFamily="34" charset="0"/>
              </a:rPr>
              <a:t>Cosa chiedere?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le">
  <a:themeElements>
    <a:clrScheme name="Vial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Vial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Vial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61</TotalTime>
  <Words>653</Words>
  <Application>Microsoft Office PowerPoint</Application>
  <PresentationFormat>Presentazione su schermo (4:3)</PresentationFormat>
  <Paragraphs>82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18" baseType="lpstr">
      <vt:lpstr>Viale</vt:lpstr>
      <vt:lpstr>GIORNATA IN ONORE DI GIANCARLO POLIDORI</vt:lpstr>
      <vt:lpstr>I Riunione Scientifica, Urbino, ottobre 1992</vt:lpstr>
      <vt:lpstr>Programmi di ricerca</vt:lpstr>
      <vt:lpstr>L’analisi della domanda di trasporto merci tramite i modelli a scelta discreta</vt:lpstr>
      <vt:lpstr>Oggetto della ricerca: le condizioni economiche per il riequilibrio modale</vt:lpstr>
      <vt:lpstr>Background</vt:lpstr>
      <vt:lpstr>Decisioni:</vt:lpstr>
      <vt:lpstr>Chi intervistare?</vt:lpstr>
      <vt:lpstr>Cosa chiedere?</vt:lpstr>
      <vt:lpstr>Come strutturare l’esperimento?</vt:lpstr>
      <vt:lpstr>Che dati raccogliere?</vt:lpstr>
      <vt:lpstr>Come elaborare i dati?</vt:lpstr>
      <vt:lpstr>Utilizzo analitico-descrittivo</vt:lpstr>
      <vt:lpstr>Utilizzo statistico-previsivo</vt:lpstr>
      <vt:lpstr>Le decisioni di trasporto sono il risultato di interazioni tra molti attori e scelte congiunte</vt:lpstr>
      <vt:lpstr>Recenti sviluppi di ricerca</vt:lpstr>
      <vt:lpstr>Diapositiva 17</vt:lpstr>
    </vt:vector>
  </TitlesOfParts>
  <Company>DiSES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GIORNATA IN ONORE DI GIANCARLO POLIDORI</dc:title>
  <dc:creator>Romeo Danielis</dc:creator>
  <cp:lastModifiedBy>Romeo Danielis</cp:lastModifiedBy>
  <cp:revision>9</cp:revision>
  <dcterms:created xsi:type="dcterms:W3CDTF">2009-10-13T10:33:23Z</dcterms:created>
  <dcterms:modified xsi:type="dcterms:W3CDTF">2009-10-13T11:34:33Z</dcterms:modified>
</cp:coreProperties>
</file>